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7" autoAdjust="0"/>
    <p:restoredTop sz="94660"/>
  </p:normalViewPr>
  <p:slideViewPr>
    <p:cSldViewPr>
      <p:cViewPr varScale="1">
        <p:scale>
          <a:sx n="101" d="100"/>
          <a:sy n="101" d="100"/>
        </p:scale>
        <p:origin x="-82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F5068-9741-48FD-A07E-EE852284B37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05C15-E0DE-4C8F-B3ED-E58CEDA8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7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90181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1pPr>
            <a:lvl2pPr marL="771056" indent="-296560" defTabSz="990181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2pPr>
            <a:lvl3pPr marL="1186240" indent="-237249" defTabSz="990181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3pPr>
            <a:lvl4pPr marL="1660736" indent="-237249" defTabSz="990181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4pPr>
            <a:lvl5pPr marL="2135232" indent="-237249" defTabSz="990181" eaLnBrk="0" hangingPunct="0">
              <a:defRPr sz="2500">
                <a:solidFill>
                  <a:schemeClr val="tx1"/>
                </a:solidFill>
                <a:latin typeface="Tahoma" pitchFamily="34" charset="0"/>
              </a:defRPr>
            </a:lvl5pPr>
            <a:lvl6pPr marL="2609728" indent="-237249" defTabSz="9901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6pPr>
            <a:lvl7pPr marL="3084224" indent="-237249" defTabSz="9901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7pPr>
            <a:lvl8pPr marL="3558720" indent="-237249" defTabSz="9901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8pPr>
            <a:lvl9pPr marL="4033216" indent="-237249" defTabSz="9901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fld id="{78B06264-F546-4BA2-AF85-9F723EAEB89B}" type="slidenum">
              <a:rPr lang="en-GB" sz="1400">
                <a:latin typeface="Calibri" pitchFamily="34" charset="0"/>
              </a:rPr>
              <a:pPr>
                <a:defRPr/>
              </a:pPr>
              <a:t>1</a:t>
            </a:fld>
            <a:endParaRPr lang="en-GB" sz="1400" dirty="0">
              <a:latin typeface="Calibri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C016-3679-48E8-A085-E057B65DF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4D3A-C592-4B01-8FCC-EA2872E64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AC03-405B-4425-884F-C5A10ED9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C016-3679-48E8-A085-E057B65DF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6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E7E0-B33B-47FC-A764-2AB1B9FDF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156B38F0-4F8A-408B-95BD-ED16FACE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4877-EB01-42F2-A2E7-DA0E788C0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704-64F4-4105-8BC6-83550D88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DAB-A03A-4F39-A3E7-663352E93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9DF6-8F6C-452A-B339-E79BCD3C0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D45B-8CA4-4AE6-BC0B-D2F03CD3B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8097-8CA6-4CD1-8871-33C6D091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79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7924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F622C016-3679-48E8-A085-E057B65DF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TF CS: Picture" descr="D:\Data\Presentations\NHMFL\Magnets and Materials Seminar 2013\Figures\EUTF5-CS-p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77" y="1595048"/>
            <a:ext cx="3682364" cy="366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Stag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6481" y="1077465"/>
            <a:ext cx="1979395" cy="1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Stag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6481" y="1921540"/>
            <a:ext cx="1979395" cy="17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Stag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6481" y="2549754"/>
            <a:ext cx="1979395" cy="243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Stag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6481" y="3250528"/>
            <a:ext cx="1979395" cy="21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Stag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6481" y="4192352"/>
            <a:ext cx="1979395" cy="6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Stage 1"/>
          <p:cNvSpPr txBox="1">
            <a:spLocks noChangeArrowheads="1"/>
          </p:cNvSpPr>
          <p:nvPr/>
        </p:nvSpPr>
        <p:spPr bwMode="auto">
          <a:xfrm>
            <a:off x="6126480" y="1153665"/>
            <a:ext cx="301752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</a:rPr>
              <a:t>Stage 1 (inner triplet):</a:t>
            </a:r>
          </a:p>
          <a:p>
            <a:pPr eaLnBrk="1" hangingPunct="1">
              <a:lnSpc>
                <a:spcPct val="110000"/>
              </a:lnSpc>
            </a:pPr>
            <a:r>
              <a:rPr lang="en-US" sz="1600" dirty="0" smtClean="0">
                <a:latin typeface="Calibri" pitchFamily="34" charset="0"/>
              </a:rPr>
              <a:t>2x </a:t>
            </a:r>
            <a:r>
              <a:rPr lang="en-US" sz="1600" dirty="0" err="1" smtClean="0">
                <a:latin typeface="Calibri" pitchFamily="34" charset="0"/>
              </a:rPr>
              <a:t>sc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+</a:t>
            </a:r>
            <a:r>
              <a:rPr lang="en-US" sz="1600" dirty="0" smtClean="0">
                <a:latin typeface="Calibri" pitchFamily="34" charset="0"/>
              </a:rPr>
              <a:t>1x </a:t>
            </a:r>
            <a:r>
              <a:rPr lang="en-US" sz="1600" dirty="0" smtClean="0">
                <a:solidFill>
                  <a:srgbClr val="FF9966"/>
                </a:solidFill>
                <a:latin typeface="Calibri" pitchFamily="34" charset="0"/>
              </a:rPr>
              <a:t>Cu</a:t>
            </a:r>
            <a:endParaRPr lang="en-GB" sz="1600" dirty="0">
              <a:solidFill>
                <a:srgbClr val="FF9966"/>
              </a:solidFill>
              <a:latin typeface="Calibri" pitchFamily="34" charset="0"/>
            </a:endParaRPr>
          </a:p>
        </p:txBody>
      </p:sp>
      <p:sp>
        <p:nvSpPr>
          <p:cNvPr id="34" name="Text Stage 2"/>
          <p:cNvSpPr txBox="1">
            <a:spLocks noChangeArrowheads="1"/>
          </p:cNvSpPr>
          <p:nvPr/>
        </p:nvSpPr>
        <p:spPr bwMode="auto">
          <a:xfrm>
            <a:off x="6126480" y="2052723"/>
            <a:ext cx="3017520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</a:rPr>
              <a:t>Stage 2: x3</a:t>
            </a:r>
          </a:p>
        </p:txBody>
      </p:sp>
      <p:sp>
        <p:nvSpPr>
          <p:cNvPr id="35" name="Text Stage 3"/>
          <p:cNvSpPr txBox="1">
            <a:spLocks noChangeArrowheads="1"/>
          </p:cNvSpPr>
          <p:nvPr/>
        </p:nvSpPr>
        <p:spPr bwMode="auto">
          <a:xfrm>
            <a:off x="6126480" y="2753497"/>
            <a:ext cx="3017520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</a:rPr>
              <a:t>Stage 3: x5</a:t>
            </a:r>
          </a:p>
        </p:txBody>
      </p:sp>
      <p:sp>
        <p:nvSpPr>
          <p:cNvPr id="36" name="Text Stage 4"/>
          <p:cNvSpPr txBox="1">
            <a:spLocks noChangeArrowheads="1"/>
          </p:cNvSpPr>
          <p:nvPr/>
        </p:nvSpPr>
        <p:spPr bwMode="auto">
          <a:xfrm>
            <a:off x="6120077" y="3424477"/>
            <a:ext cx="301752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</a:rPr>
              <a:t>Stage 4 (</a:t>
            </a:r>
            <a:r>
              <a:rPr lang="en-US" sz="1600" dirty="0">
                <a:solidFill>
                  <a:schemeClr val="accent1"/>
                </a:solidFill>
                <a:latin typeface="Calibri" pitchFamily="34" charset="0"/>
              </a:rPr>
              <a:t>petal</a:t>
            </a:r>
            <a:r>
              <a:rPr lang="en-US" sz="1600" dirty="0">
                <a:latin typeface="Calibri" pitchFamily="34" charset="0"/>
              </a:rPr>
              <a:t>): x5 </a:t>
            </a:r>
            <a:r>
              <a:rPr lang="en-US" sz="1600" dirty="0" smtClean="0">
                <a:latin typeface="Calibri" pitchFamily="34" charset="0"/>
              </a:rPr>
              <a:t>around </a:t>
            </a:r>
            <a:r>
              <a:rPr lang="en-US" sz="1600" dirty="0">
                <a:latin typeface="Calibri" pitchFamily="34" charset="0"/>
              </a:rPr>
              <a:t>(3x4 </a:t>
            </a:r>
            <a:r>
              <a:rPr lang="en-US" sz="1600" dirty="0">
                <a:solidFill>
                  <a:srgbClr val="FF9966"/>
                </a:solidFill>
                <a:latin typeface="Calibri" pitchFamily="34" charset="0"/>
              </a:rPr>
              <a:t>Cu</a:t>
            </a:r>
            <a:r>
              <a:rPr lang="en-US" sz="1600" dirty="0">
                <a:latin typeface="Calibri" pitchFamily="34" charset="0"/>
              </a:rPr>
              <a:t>) core  </a:t>
            </a:r>
            <a:r>
              <a:rPr lang="en-US" sz="1600" dirty="0" smtClean="0">
                <a:latin typeface="Calibri" pitchFamily="34" charset="0"/>
              </a:rPr>
              <a:t>+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stainless steel</a:t>
            </a:r>
            <a:r>
              <a:rPr lang="en-US" sz="1600" dirty="0">
                <a:latin typeface="Calibri" pitchFamily="34" charset="0"/>
              </a:rPr>
              <a:t> wrap</a:t>
            </a:r>
          </a:p>
        </p:txBody>
      </p:sp>
      <p:sp>
        <p:nvSpPr>
          <p:cNvPr id="37" name="Text Stage 5"/>
          <p:cNvSpPr txBox="1">
            <a:spLocks noChangeArrowheads="1"/>
          </p:cNvSpPr>
          <p:nvPr/>
        </p:nvSpPr>
        <p:spPr bwMode="auto">
          <a:xfrm>
            <a:off x="6120078" y="4779792"/>
            <a:ext cx="301752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600" dirty="0">
                <a:latin typeface="Calibri" pitchFamily="34" charset="0"/>
              </a:rPr>
              <a:t>Stage 5: x6 around </a:t>
            </a:r>
            <a:r>
              <a:rPr lang="en-US" sz="1600" dirty="0" smtClean="0">
                <a:latin typeface="Calibri" pitchFamily="34" charset="0"/>
              </a:rPr>
              <a:t>central </a:t>
            </a:r>
            <a:r>
              <a:rPr lang="en-US" sz="1600" dirty="0">
                <a:latin typeface="Calibri" pitchFamily="34" charset="0"/>
              </a:rPr>
              <a:t>cooling spiral  +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stainless steel </a:t>
            </a:r>
            <a:r>
              <a:rPr lang="en-US" sz="1600" dirty="0">
                <a:latin typeface="Calibri" pitchFamily="34" charset="0"/>
              </a:rPr>
              <a:t>wrap</a:t>
            </a:r>
          </a:p>
        </p:txBody>
      </p:sp>
      <p:sp>
        <p:nvSpPr>
          <p:cNvPr id="39" name="Text Central Cooling Spiral"/>
          <p:cNvSpPr txBox="1">
            <a:spLocks noChangeArrowheads="1"/>
          </p:cNvSpPr>
          <p:nvPr/>
        </p:nvSpPr>
        <p:spPr bwMode="auto">
          <a:xfrm>
            <a:off x="6120078" y="6013002"/>
            <a:ext cx="301752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GB" sz="1600" dirty="0">
                <a:latin typeface="Calibri" pitchFamily="34" charset="0"/>
              </a:rPr>
              <a:t>Central Cooling Spiral</a:t>
            </a:r>
          </a:p>
        </p:txBody>
      </p:sp>
      <p:pic>
        <p:nvPicPr>
          <p:cNvPr id="1029" name="Picture: Central Cooling Spira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628" y="5547667"/>
            <a:ext cx="1984249" cy="50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: ITER TF Cable"/>
          <p:cNvSpPr txBox="1">
            <a:spLocks noChangeArrowheads="1"/>
          </p:cNvSpPr>
          <p:nvPr/>
        </p:nvSpPr>
        <p:spPr bwMode="auto">
          <a:xfrm>
            <a:off x="3065515" y="5511541"/>
            <a:ext cx="2019088" cy="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GB" sz="2400" dirty="0" smtClean="0">
                <a:latin typeface="Calibri" pitchFamily="34" charset="0"/>
              </a:rPr>
              <a:t>ITER TF Cable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25" name="Content Placeholder: 5 cable stages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cs typeface="Tahoma"/>
              </a:rPr>
              <a:t>5 cable stages.</a:t>
            </a:r>
            <a:endParaRPr lang="en-US" sz="2000" dirty="0">
              <a:solidFill>
                <a:schemeClr val="tx1"/>
              </a:solidFill>
              <a:cs typeface="Tahoma"/>
            </a:endParaRPr>
          </a:p>
        </p:txBody>
      </p:sp>
      <p:cxnSp>
        <p:nvCxnSpPr>
          <p:cNvPr id="7" name="Straight Connector sub-upper"/>
          <p:cNvCxnSpPr/>
          <p:nvPr/>
        </p:nvCxnSpPr>
        <p:spPr>
          <a:xfrm>
            <a:off x="5510477" y="2415899"/>
            <a:ext cx="609600" cy="784501"/>
          </a:xfrm>
          <a:prstGeom prst="line">
            <a:avLst/>
          </a:prstGeom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: sub-lower"/>
          <p:cNvCxnSpPr/>
          <p:nvPr/>
        </p:nvCxnSpPr>
        <p:spPr>
          <a:xfrm flipV="1">
            <a:off x="5662877" y="3577873"/>
            <a:ext cx="463604" cy="480624"/>
          </a:xfrm>
          <a:prstGeom prst="line">
            <a:avLst/>
          </a:prstGeom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: Stainless steel wrap"/>
          <p:cNvGrpSpPr/>
          <p:nvPr/>
        </p:nvGrpSpPr>
        <p:grpSpPr>
          <a:xfrm>
            <a:off x="610716" y="4326698"/>
            <a:ext cx="2208683" cy="1186732"/>
            <a:chOff x="610716" y="4326698"/>
            <a:chExt cx="2208683" cy="1186732"/>
          </a:xfrm>
        </p:grpSpPr>
        <p:cxnSp>
          <p:nvCxnSpPr>
            <p:cNvPr id="10" name="Straight Arrow Connector 9"/>
            <p:cNvCxnSpPr>
              <a:stCxn id="44" idx="0"/>
            </p:cNvCxnSpPr>
            <p:nvPr/>
          </p:nvCxnSpPr>
          <p:spPr>
            <a:xfrm flipV="1">
              <a:off x="1715058" y="4326698"/>
              <a:ext cx="976019" cy="76200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610716" y="5088698"/>
              <a:ext cx="2208683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GB" sz="1800" dirty="0" smtClean="0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</a:rPr>
                <a:t>Stainless steel </a:t>
              </a:r>
              <a:r>
                <a:rPr lang="en-GB" sz="1800" dirty="0" smtClean="0">
                  <a:latin typeface="Calibri" pitchFamily="34" charset="0"/>
                </a:rPr>
                <a:t>wrap</a:t>
              </a:r>
              <a:endParaRPr lang="en-GB" sz="2000" dirty="0">
                <a:latin typeface="Calibri" pitchFamily="34" charset="0"/>
              </a:endParaRPr>
            </a:p>
          </p:txBody>
        </p:sp>
      </p:grpSp>
      <p:cxnSp>
        <p:nvCxnSpPr>
          <p:cNvPr id="46" name="Straight Arrow Connector: Tube"/>
          <p:cNvCxnSpPr>
            <a:stCxn id="47" idx="3"/>
          </p:cNvCxnSpPr>
          <p:nvPr/>
        </p:nvCxnSpPr>
        <p:spPr>
          <a:xfrm flipV="1">
            <a:off x="2324099" y="5031389"/>
            <a:ext cx="1052462" cy="1059246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: Stainless steel tube"/>
          <p:cNvSpPr txBox="1">
            <a:spLocks noChangeArrowheads="1"/>
          </p:cNvSpPr>
          <p:nvPr/>
        </p:nvSpPr>
        <p:spPr bwMode="auto">
          <a:xfrm>
            <a:off x="609599" y="5545870"/>
            <a:ext cx="17145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Austenitic stainless steel</a:t>
            </a:r>
          </a:p>
          <a:p>
            <a:pPr algn="ctr" eaLnBrk="1" hangingPunct="1">
              <a:lnSpc>
                <a:spcPct val="120000"/>
              </a:lnSpc>
            </a:pPr>
            <a:r>
              <a:rPr lang="en-GB" sz="1800" dirty="0" smtClean="0">
                <a:latin typeface="Calibri" pitchFamily="34" charset="0"/>
              </a:rPr>
              <a:t>conduit tube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48" name="Content Placeholder 2: strands"/>
          <p:cNvSpPr txBox="1">
            <a:spLocks/>
          </p:cNvSpPr>
          <p:nvPr/>
        </p:nvSpPr>
        <p:spPr>
          <a:xfrm>
            <a:off x="133348" y="1371601"/>
            <a:ext cx="5581652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Char char="v"/>
              <a:defRPr sz="22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Calibri" pitchFamily="34" charset="0"/>
                <a:ea typeface="+mn-ea"/>
                <a:cs typeface="+mn-cs"/>
              </a:defRPr>
            </a:lvl1pPr>
            <a:lvl2pPr marL="577850" indent="-228600" algn="l" defTabSz="914400" rtl="0" eaLnBrk="1" latinLnBrk="0" hangingPunct="1">
              <a:spcBef>
                <a:spcPts val="1200"/>
              </a:spcBef>
              <a:buSzPct val="100000"/>
              <a:buFont typeface="Wingdings" pitchFamily="2" charset="2"/>
              <a:buChar char=""/>
              <a:defRPr sz="22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Calibri" pitchFamily="34" charset="0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100000"/>
              <a:buFont typeface="Wingdings" pitchFamily="2" charset="2"/>
              <a:buChar char="w"/>
              <a:defRPr sz="20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Calibri" pitchFamily="34" charset="0"/>
                <a:ea typeface="+mn-ea"/>
                <a:cs typeface="+mn-cs"/>
              </a:defRPr>
            </a:lvl3pPr>
            <a:lvl4pPr marL="1035050" indent="-228600" algn="l" defTabSz="914400" rtl="0" eaLnBrk="1" latinLnBrk="0" hangingPunct="1"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"/>
              <a:defRPr sz="18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Calibri" pitchFamily="34" charset="0"/>
                <a:ea typeface="+mn-ea"/>
                <a:cs typeface="+mn-cs"/>
              </a:defRPr>
            </a:lvl4pPr>
            <a:lvl5pPr marL="1263650" indent="-2286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100000"/>
              <a:buFont typeface="Wingdings" pitchFamily="2" charset="2"/>
              <a:buChar char="w"/>
              <a:defRPr sz="1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Calibri" pitchFamily="34" charset="0"/>
                <a:ea typeface="+mn-ea"/>
                <a:cs typeface="+mn-cs"/>
              </a:defRPr>
            </a:lvl5pPr>
            <a:lvl6pPr marL="1492250" indent="-2286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Wingdings" pitchFamily="2" charset="2"/>
              <a:buChar char=""/>
              <a:defRPr sz="1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6pPr>
            <a:lvl7pPr marL="1720850" indent="-2286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"/>
              <a:defRPr sz="1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7pPr>
            <a:lvl8pPr marL="1949450" indent="-228600" algn="l" defTabSz="914400" rtl="0" eaLnBrk="1" latinLnBrk="0" hangingPunct="1">
              <a:spcBef>
                <a:spcPts val="1200"/>
              </a:spcBef>
              <a:buFont typeface="Wingdings" pitchFamily="2" charset="2"/>
              <a:buChar char=""/>
              <a:defRPr sz="1600" kern="12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8pPr>
            <a:lvl9pPr marL="2178050" indent="-228600" algn="l" defTabSz="914400" rtl="0" eaLnBrk="1" latinLnBrk="0" hangingPunct="1">
              <a:spcBef>
                <a:spcPts val="1200"/>
              </a:spcBef>
              <a:buFont typeface="Wingdings" pitchFamily="2" charset="2"/>
              <a:buChar char=""/>
              <a:defRPr sz="1600" kern="12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  <a:cs typeface="Tahoma"/>
              </a:rPr>
              <a:t>Both </a:t>
            </a:r>
            <a:r>
              <a:rPr lang="en-US" sz="2000" dirty="0" err="1" smtClean="0">
                <a:solidFill>
                  <a:schemeClr val="tx1"/>
                </a:solidFill>
                <a:cs typeface="Tahoma"/>
              </a:rPr>
              <a:t>sc</a:t>
            </a:r>
            <a:r>
              <a:rPr lang="en-US" sz="2000" dirty="0" smtClean="0">
                <a:solidFill>
                  <a:schemeClr val="tx1"/>
                </a:solidFill>
                <a:cs typeface="Tahoma"/>
              </a:rPr>
              <a:t> and </a:t>
            </a:r>
            <a:r>
              <a:rPr lang="en-US" sz="2000" dirty="0" smtClean="0">
                <a:solidFill>
                  <a:srgbClr val="FF9966"/>
                </a:solidFill>
                <a:cs typeface="Tahoma"/>
              </a:rPr>
              <a:t>Cu </a:t>
            </a:r>
            <a:r>
              <a:rPr lang="en-US" sz="2000" dirty="0" smtClean="0">
                <a:solidFill>
                  <a:schemeClr val="tx1"/>
                </a:solidFill>
                <a:cs typeface="Tahoma"/>
              </a:rPr>
              <a:t>strands used.</a:t>
            </a:r>
            <a:endParaRPr lang="en-US" sz="2000" dirty="0">
              <a:solidFill>
                <a:schemeClr val="tx1"/>
              </a:solidFill>
              <a:cs typeface="Tahoma"/>
            </a:endParaRPr>
          </a:p>
        </p:txBody>
      </p:sp>
      <p:pic>
        <p:nvPicPr>
          <p:cNvPr id="11" name="Picture: sc strand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855" y="2225310"/>
            <a:ext cx="1079308" cy="111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: Cu strand" descr="D:\Data\Presentations\NHMFL\Magnets and Materials Seminar 2013\Figures\ITER_TF5_Piece2_Full_x5_DetaiForMaterialsandMagnetsSeminar-Custrandonly-ssh-pal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55" y="3337257"/>
            <a:ext cx="1058617" cy="111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to hide strands" hidden="1"/>
          <p:cNvSpPr/>
          <p:nvPr/>
        </p:nvSpPr>
        <p:spPr>
          <a:xfrm>
            <a:off x="304800" y="2133600"/>
            <a:ext cx="1410257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sc"/>
          <p:cNvCxnSpPr/>
          <p:nvPr/>
        </p:nvCxnSpPr>
        <p:spPr>
          <a:xfrm flipH="1" flipV="1">
            <a:off x="1059163" y="2784646"/>
            <a:ext cx="1733157" cy="4496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Cu"/>
          <p:cNvCxnSpPr/>
          <p:nvPr/>
        </p:nvCxnSpPr>
        <p:spPr>
          <a:xfrm flipH="1">
            <a:off x="1069511" y="3250528"/>
            <a:ext cx="1621566" cy="644514"/>
          </a:xfrm>
          <a:prstGeom prst="straightConnector1">
            <a:avLst/>
          </a:prstGeom>
          <a:ln w="19050">
            <a:solidFill>
              <a:srgbClr val="FF99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666417" y="2986914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21599994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60120" y="2986914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299993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665157" y="2993841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599993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1885" y="2990724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899993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651885" y="2990850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1199993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627120" y="2994660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1499994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06165" y="2994660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18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577590" y="2997714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21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560445" y="2998470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24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539490" y="2994660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27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505200" y="2998470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30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76625" y="2998470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33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446145" y="2996565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36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411855" y="2996565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39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381375" y="2996565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42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343275" y="2996565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45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308985" y="2998470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48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270885" y="2998029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51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234690" y="2998344"/>
            <a:ext cx="762000" cy="76200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  <a:scene3d>
            <a:camera prst="orthographicFront">
              <a:rot lat="0" lon="5400000" rev="0"/>
            </a:camera>
            <a:lightRig rig="contrasting" dir="t"/>
          </a:scene3d>
          <a:sp3d extrusionH="2082800" contourW="12700" prstMaterial="softEdge">
            <a:extrusionClr>
              <a:schemeClr val="tx1">
                <a:lumMod val="65000"/>
                <a:lumOff val="35000"/>
              </a:schemeClr>
            </a:extrusionClr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uthors"/>
          <p:cNvSpPr txBox="1"/>
          <p:nvPr/>
        </p:nvSpPr>
        <p:spPr>
          <a:xfrm>
            <a:off x="2324099" y="6487761"/>
            <a:ext cx="2628901" cy="2952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</a:rPr>
              <a:t>Peter J. Lee </a:t>
            </a:r>
            <a:r>
              <a:rPr lang="en-US" sz="1600" b="1" dirty="0" smtClean="0">
                <a:latin typeface="Calibri" panose="020F0502020204030204" pitchFamily="34" charset="0"/>
              </a:rPr>
              <a:t>&amp; Carlos </a:t>
            </a:r>
            <a:r>
              <a:rPr lang="en-US" sz="1600" b="1" dirty="0" smtClean="0">
                <a:latin typeface="Calibri" panose="020F0502020204030204" pitchFamily="34" charset="0"/>
              </a:rPr>
              <a:t>Sanabria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pic>
        <p:nvPicPr>
          <p:cNvPr id="52" name="Picture 2" descr="D:\Data\My Pictures\LOGOS\ASC\HorizontalTriplet\Action ASC\ASC@NHMFL@FSU-Horizontal-511h-notflat-unReversed-fog-transp-256w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40" y="6359743"/>
            <a:ext cx="643196" cy="44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088" y="61716"/>
            <a:ext cx="6608658" cy="1001265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ITER CICC: Components</a:t>
            </a:r>
            <a:endParaRPr lang="en-US" dirty="0"/>
          </a:p>
        </p:txBody>
      </p:sp>
      <p:pic>
        <p:nvPicPr>
          <p:cNvPr id="53" name="Picture 52" descr="C:\Users\sanabria\Documents\Misc\Logos\IterLogo_RGB_NoonYellow_wCo.pn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510" y="6362601"/>
            <a:ext cx="935890" cy="445199"/>
          </a:xfrm>
          <a:prstGeom prst="rect">
            <a:avLst/>
          </a:prstGeom>
          <a:noFill/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51442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5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6 0.07774 L 3.33333E-6 -8.69968E-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-388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08885 L 3.33333E-6 -4.11846E-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444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5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"/>
                            </p:stCondLst>
                            <p:childTnLst>
                              <p:par>
                                <p:cTn id="117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"/>
                            </p:stCondLst>
                            <p:childTnLst>
                              <p:par>
                                <p:cTn id="129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"/>
                            </p:stCondLst>
                            <p:childTnLst>
                              <p:par>
                                <p:cTn id="135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"/>
                            </p:stCondLst>
                            <p:childTnLst>
                              <p:par>
                                <p:cTn id="141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50"/>
                            </p:stCondLst>
                            <p:childTnLst>
                              <p:par>
                                <p:cTn id="147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"/>
                            </p:stCondLst>
                            <p:childTnLst>
                              <p:par>
                                <p:cTn id="153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5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50"/>
                            </p:stCondLst>
                            <p:childTnLst>
                              <p:par>
                                <p:cTn id="159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5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50"/>
                            </p:stCondLst>
                            <p:childTnLst>
                              <p:par>
                                <p:cTn id="171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00"/>
                            </p:stCondLst>
                            <p:childTnLst>
                              <p:par>
                                <p:cTn id="177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5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650"/>
                            </p:stCondLst>
                            <p:childTnLst>
                              <p:par>
                                <p:cTn id="183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7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00"/>
                            </p:stCondLst>
                            <p:childTnLst>
                              <p:par>
                                <p:cTn id="189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5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50"/>
                            </p:stCondLst>
                            <p:childTnLst>
                              <p:par>
                                <p:cTn id="195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8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00"/>
                            </p:stCondLst>
                            <p:childTnLst>
                              <p:par>
                                <p:cTn id="201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85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50"/>
                            </p:stCondLst>
                            <p:childTnLst>
                              <p:par>
                                <p:cTn id="207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9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900"/>
                            </p:stCondLst>
                            <p:childTnLst>
                              <p:par>
                                <p:cTn id="213" presetID="1" presetClass="exit" presetSubtype="0" fill="hold" grpId="1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950"/>
                            </p:stCondLst>
                            <p:childTnLst>
                              <p:par>
                                <p:cTn id="2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33 -0.35539 L -3.33333E-6 -3.67885E-6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17770"/>
                                    </p:animMotion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0.31097 L 3.33333E-6 4.58121E-7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15548"/>
                                    </p:animMotion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6 0.14437 L -3.33333E-6 4.79408E-6 " pathEditMode="relative" rAng="0" ptsTypes="AA">
                                      <p:cBhvr>
                                        <p:cTn id="2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7219"/>
                                    </p:animMotion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0.06663 L -3.33333E-6 1.06895E-6 " pathEditMode="relative" rAng="0" ptsTypes="AA">
                                      <p:cBhvr>
                                        <p:cTn id="26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3332"/>
                                    </p:animMotion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18 -0.0118 L -4.16667E-6 3.22073E-6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578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3" dur="500" fill="hold"/>
                                        <p:tgtEl>
                                          <p:spTgt spid="31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2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000"/>
                            </p:stCondLst>
                            <p:childTnLst>
                              <p:par>
                                <p:cTn id="2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33 -0.16659 L -3.33333E-6 -2.19806E-6 " pathEditMode="relative" rAng="0" ptsTypes="AA">
                                      <p:cBhvr>
                                        <p:cTn id="30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8329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4" dur="500" fill="hold"/>
                                        <p:tgtEl>
                                          <p:spTgt spid="3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3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5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25" grpId="0" build="p"/>
      <p:bldP spid="47" grpId="0"/>
      <p:bldP spid="48" grpId="0" build="p"/>
      <p:bldP spid="13" grpId="0" animBg="1"/>
      <p:bldP spid="21" grpId="0" animBg="1"/>
      <p:bldP spid="21" grpId="1" animBg="1"/>
      <p:bldP spid="21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51" grpId="0" animBg="1"/>
      <p:bldP spid="5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799" cy="1143000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7924800" cy="4373563"/>
          </a:xfrm>
        </p:spPr>
        <p:txBody>
          <a:bodyPr/>
          <a:lstStyle/>
          <a:p>
            <a:pPr lvl="1"/>
            <a:r>
              <a:rPr lang="en-US" sz="2000" dirty="0"/>
              <a:t>Work funded by ITER Organization with additional funding from the State of Florida and US DOE Office of Fusion Energy Science Grant </a:t>
            </a:r>
            <a:r>
              <a:rPr lang="en-US" sz="2000" dirty="0" smtClean="0"/>
              <a:t>DE‑FG02‑06ER54881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SULTAN-tested cable was provided by courtesy of Pierluigi Bruzzone (Plasma Physics Research Center) with agreement from Fusion for Energy.</a:t>
            </a:r>
          </a:p>
          <a:p>
            <a:pPr lvl="1"/>
            <a:r>
              <a:rPr lang="en-US" sz="2000" dirty="0" smtClean="0"/>
              <a:t>Metallographic assistance from Bill Starch, Timothy Blum and Jen Gavin (FSU).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Picture 4" descr="C:\Users\sanabria\Documents\Misc\Logos\IterLogo_RGB_NoonYellow_wC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955802"/>
            <a:ext cx="1345565" cy="640080"/>
          </a:xfrm>
          <a:prstGeom prst="rect">
            <a:avLst/>
          </a:prstGeom>
          <a:noFill/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  <a:extLst/>
        </p:spPr>
      </p:pic>
      <p:pic>
        <p:nvPicPr>
          <p:cNvPr id="6" name="Picture 2" descr="D:\Data\My Pictures\LOGOS\ASC\HorizontalTriplet\Action ASC\ASC@NHMFL@FSU-Horizontal-511h-notflat-unReversed-fog-transp-256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58567"/>
            <a:ext cx="1371600" cy="95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Data\My Pictures\LOGOS\hep\doescience_pri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98" y="5916261"/>
            <a:ext cx="789302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4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1141</TotalTime>
  <Words>145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ITER CICC: Components</vt:lpstr>
      <vt:lpstr>Acknowledgements</vt:lpstr>
    </vt:vector>
  </TitlesOfParts>
  <Company>NHMFL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J. Lee</dc:creator>
  <cp:lastModifiedBy>Peter J. Lee</cp:lastModifiedBy>
  <cp:revision>90</cp:revision>
  <dcterms:created xsi:type="dcterms:W3CDTF">2012-12-19T17:44:06Z</dcterms:created>
  <dcterms:modified xsi:type="dcterms:W3CDTF">2013-10-14T14:32:45Z</dcterms:modified>
</cp:coreProperties>
</file>