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83729" autoAdjust="0"/>
  </p:normalViewPr>
  <p:slideViewPr>
    <p:cSldViewPr>
      <p:cViewPr varScale="1">
        <p:scale>
          <a:sx n="87" d="100"/>
          <a:sy n="87" d="100"/>
        </p:scale>
        <p:origin x="-1354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00F4F-FEED-4439-B18C-E690FACA8234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768B5-FF31-44CF-A154-0535394C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rot="10800000">
            <a:off x="0" y="6629400"/>
            <a:ext cx="9142413" cy="231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ja-JP" altLang="en-US" sz="1800">
              <a:ea typeface="ＭＳ Ｐゴシック" pitchFamily="34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7772400" cy="5794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667000"/>
            <a:ext cx="6400800" cy="779463"/>
          </a:xfrm>
          <a:ln w="12700" algn="ctr"/>
        </p:spPr>
        <p:txBody>
          <a:bodyPr lIns="91440" tIns="45720" rIns="91440" bIns="45720"/>
          <a:lstStyle>
            <a:lvl1pPr marL="0" indent="0" algn="ctr">
              <a:spcBef>
                <a:spcPct val="50000"/>
              </a:spcBef>
              <a:buClrTx/>
              <a:buFontTx/>
              <a:buNone/>
              <a:defRPr sz="18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648200"/>
            <a:ext cx="1919247" cy="19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440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9408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1981200" cy="3506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91200" cy="3506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160"/>
      </p:ext>
    </p:extLst>
  </p:cSld>
  <p:clrMapOvr>
    <a:masterClrMapping/>
  </p:clrMapOvr>
  <p:transition spd="slow" advClick="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10000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2886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530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72115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7322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93745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9385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74556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0247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82356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rot="10800000">
            <a:off x="0" y="6629400"/>
            <a:ext cx="9142413" cy="231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ja-JP" altLang="en-US" sz="1800"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0863" y="6623050"/>
            <a:ext cx="3248025" cy="2444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altLang="ja-JP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Applied Superconductivity Center</a:t>
            </a:r>
          </a:p>
          <a:p>
            <a:pPr algn="l">
              <a:defRPr/>
            </a:pPr>
            <a:r>
              <a:rPr lang="en-US" altLang="ja-JP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National High Magnetic Field Laboratory - FSU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6624638"/>
            <a:ext cx="2133600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39AB4D8F-DA9E-4A9A-B7C8-68235A055214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113"/>
            <a:ext cx="676600" cy="6948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D9737"/>
        </a:buClr>
        <a:buFont typeface="Wingdings" pitchFamily="2" charset="2"/>
        <a:buChar char="v"/>
        <a:defRPr sz="28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400" b="1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sz="2000" b="1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r="-312"/>
          <a:stretch/>
        </p:blipFill>
        <p:spPr>
          <a:xfrm>
            <a:off x="548640" y="0"/>
            <a:ext cx="17615711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2933"/>
            <a:ext cx="9144000" cy="5238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Lucida Sans" pitchFamily="34" charset="0"/>
              </a:defRPr>
            </a:lvl9pPr>
          </a:lstStyle>
          <a:p>
            <a:r>
              <a:rPr lang="en-US" sz="2800" kern="0" dirty="0" smtClean="0"/>
              <a:t>Grain/GB structure in a Bi2212 filament</a:t>
            </a:r>
            <a:endParaRPr lang="en-US" sz="2800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8" name="Rectangle 7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548640" y="621041"/>
            <a:ext cx="8290560" cy="12003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2-dimentional confinement by the filament structure </a:t>
            </a:r>
            <a:r>
              <a:rPr lang="en-US" dirty="0" smtClean="0">
                <a:solidFill>
                  <a:schemeClr val="bg1"/>
                </a:solidFill>
              </a:rPr>
              <a:t>forces </a:t>
            </a:r>
            <a:r>
              <a:rPr lang="en-US" dirty="0">
                <a:solidFill>
                  <a:schemeClr val="bg1"/>
                </a:solidFill>
              </a:rPr>
              <a:t>Bi2212 </a:t>
            </a:r>
            <a:r>
              <a:rPr lang="en-US" dirty="0" smtClean="0">
                <a:solidFill>
                  <a:schemeClr val="bg1"/>
                </a:solidFill>
              </a:rPr>
              <a:t>to grow </a:t>
            </a:r>
            <a:r>
              <a:rPr lang="en-US" dirty="0">
                <a:solidFill>
                  <a:schemeClr val="bg1"/>
                </a:solidFill>
              </a:rPr>
              <a:t>along the wire </a:t>
            </a:r>
            <a:r>
              <a:rPr lang="en-US" dirty="0" smtClean="0">
                <a:solidFill>
                  <a:schemeClr val="bg1"/>
                </a:solidFill>
              </a:rPr>
              <a:t>direction.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Thin but large grain shape presumably due to slow </a:t>
            </a:r>
            <a:r>
              <a:rPr lang="en-US" dirty="0" smtClean="0">
                <a:solidFill>
                  <a:schemeClr val="bg1"/>
                </a:solidFill>
              </a:rPr>
              <a:t>cooling.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Quasi-textured regions alternate with untextured </a:t>
            </a:r>
            <a:r>
              <a:rPr lang="en-US" dirty="0" smtClean="0">
                <a:solidFill>
                  <a:schemeClr val="bg1"/>
                </a:solidFill>
              </a:rPr>
              <a:t>regions.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5192772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1652359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84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3227425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2075360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2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8907875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0374648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4604854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8479254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48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8340731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2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289552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376194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r="676"/>
          <a:stretch/>
        </p:blipFill>
        <p:spPr>
          <a:xfrm>
            <a:off x="-17492472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2" name="TextBox 11"/>
          <p:cNvSpPr txBox="1"/>
          <p:nvPr/>
        </p:nvSpPr>
        <p:spPr>
          <a:xfrm>
            <a:off x="685800" y="637369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*Animation made by P. J. Lee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143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Invited Talk by Fumitake Kametani: Where </a:t>
            </a:r>
            <a:r>
              <a:rPr lang="en-US" dirty="0">
                <a:solidFill>
                  <a:schemeClr val="bg1"/>
                </a:solidFill>
              </a:rPr>
              <a:t>does the current flow in macroscopically untextured Bi2212 round wires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7223" y="2268415"/>
            <a:ext cx="6400800" cy="27238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D9737"/>
              </a:buClr>
              <a:buFont typeface="Wingdings" pitchFamily="2" charset="2"/>
              <a:buChar char="v"/>
              <a:defRPr sz="28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400" b="1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sz="2000" b="1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>
                <a:solidFill>
                  <a:schemeClr val="bg1"/>
                </a:solidFill>
              </a:rPr>
              <a:t>F. Kametani, J. Jiang, N. Craig, M. R. </a:t>
            </a:r>
            <a:r>
              <a:rPr lang="en-US" sz="1800" kern="0" dirty="0" err="1" smtClean="0">
                <a:solidFill>
                  <a:schemeClr val="bg1"/>
                </a:solidFill>
              </a:rPr>
              <a:t>Matras</a:t>
            </a:r>
            <a:r>
              <a:rPr lang="en-US" sz="1800" kern="0" dirty="0" smtClean="0">
                <a:solidFill>
                  <a:schemeClr val="bg1"/>
                </a:solidFill>
              </a:rPr>
              <a:t>, E. E. Hellstrom and D. C. Larbalestier</a:t>
            </a:r>
          </a:p>
          <a:p>
            <a:pPr marL="0" indent="0">
              <a:buNone/>
            </a:pPr>
            <a:r>
              <a:rPr lang="en-US" sz="1800" i="1" kern="0" dirty="0" smtClean="0">
                <a:solidFill>
                  <a:schemeClr val="bg1"/>
                </a:solidFill>
              </a:rPr>
              <a:t>Applied Superconductivity Center,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kern="0" dirty="0" smtClean="0">
                <a:solidFill>
                  <a:schemeClr val="bg1"/>
                </a:solidFill>
              </a:rPr>
              <a:t>National High Magnetic Field Laboratory, Florida State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kern="0" dirty="0" smtClean="0">
                <a:solidFill>
                  <a:schemeClr val="bg1"/>
                </a:solidFill>
              </a:rPr>
              <a:t>Tallahassee FL 32310</a:t>
            </a:r>
          </a:p>
          <a:p>
            <a:pPr marL="0" indent="0">
              <a:buNone/>
            </a:pPr>
            <a:endParaRPr lang="en-US" sz="1800" i="1" kern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kern="0" dirty="0" smtClean="0">
                <a:solidFill>
                  <a:schemeClr val="bg1"/>
                </a:solidFill>
              </a:rPr>
              <a:t>Bi2212 round wires provided by </a:t>
            </a:r>
            <a:r>
              <a:rPr lang="en-US" sz="1800" kern="0" dirty="0" err="1" smtClean="0">
                <a:solidFill>
                  <a:schemeClr val="bg1"/>
                </a:solidFill>
              </a:rPr>
              <a:t>OST</a:t>
            </a:r>
            <a:endParaRPr lang="en-US" sz="1800" kern="0" dirty="0">
              <a:solidFill>
                <a:schemeClr val="bg1"/>
              </a:solidFill>
            </a:endParaRPr>
          </a:p>
        </p:txBody>
      </p:sp>
      <p:pic>
        <p:nvPicPr>
          <p:cNvPr id="14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97" y="152400"/>
            <a:ext cx="3391872" cy="7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5809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3824736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2361476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1434669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8905990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9453983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479311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274320" y="-297180"/>
            <a:ext cx="9966960" cy="73380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000" y="0"/>
            <a:ext cx="176157119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437533"/>
            <a:ext cx="2895600" cy="570732"/>
            <a:chOff x="-3276600" y="5181600"/>
            <a:chExt cx="2895600" cy="570732"/>
          </a:xfrm>
        </p:grpSpPr>
        <p:sp>
          <p:nvSpPr>
            <p:cNvPr id="7" name="Rectangle 6"/>
            <p:cNvSpPr/>
            <p:nvPr/>
          </p:nvSpPr>
          <p:spPr bwMode="auto">
            <a:xfrm>
              <a:off x="-3276600" y="5181600"/>
              <a:ext cx="2895600" cy="5707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200400" y="5276022"/>
              <a:ext cx="2779776" cy="76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686812" y="5352222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10 µm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5" y="5181600"/>
            <a:ext cx="1665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33" y="5181600"/>
            <a:ext cx="1329282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2902966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-NHMFL">
  <a:themeElements>
    <a:clrScheme name="">
      <a:dk1>
        <a:srgbClr val="000000"/>
      </a:dk1>
      <a:lt1>
        <a:srgbClr val="FFFFFF"/>
      </a:lt1>
      <a:dk2>
        <a:srgbClr val="006D00"/>
      </a:dk2>
      <a:lt2>
        <a:srgbClr val="919191"/>
      </a:lt2>
      <a:accent1>
        <a:srgbClr val="FFFF00"/>
      </a:accent1>
      <a:accent2>
        <a:srgbClr val="0054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4B00"/>
      </a:accent6>
      <a:hlink>
        <a:srgbClr val="3365FB"/>
      </a:hlink>
      <a:folHlink>
        <a:srgbClr val="7DFF7D"/>
      </a:folHlink>
    </a:clrScheme>
    <a:fontScheme name="FSU Lucida san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SU Lucida s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 Lucida s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ASC-NHMFL-FSU</Template>
  <TotalTime>16413</TotalTime>
  <Words>157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ASC-NHMFL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Wide Panorama of crystallographic orientation in a Bi-2212 filament by OIM</dc:title>
  <dc:subject>EUCAS2-13 invited talk</dc:subject>
  <dc:creator>Fumitake Kametani</dc:creator>
  <dc:description>Slide animation by Peter J. Lee based on technique demonstrated by Troy Chollar:
http://thepowerpointblog.com/2011/01/11/animation-using-super-wide-panoramic</dc:description>
  <cp:lastModifiedBy>Peter J. Lee</cp:lastModifiedBy>
  <cp:revision>185</cp:revision>
  <dcterms:created xsi:type="dcterms:W3CDTF">2013-06-28T21:01:56Z</dcterms:created>
  <dcterms:modified xsi:type="dcterms:W3CDTF">2014-03-26T17:24:21Z</dcterms:modified>
</cp:coreProperties>
</file>